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92" r:id="rId5"/>
    <p:sldId id="275" r:id="rId6"/>
    <p:sldId id="276" r:id="rId7"/>
    <p:sldId id="277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278" r:id="rId26"/>
    <p:sldId id="296" r:id="rId27"/>
    <p:sldId id="297" r:id="rId28"/>
    <p:sldId id="298" r:id="rId29"/>
    <p:sldId id="299" r:id="rId30"/>
    <p:sldId id="31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634"/>
  </p:normalViewPr>
  <p:slideViewPr>
    <p:cSldViewPr snapToGrid="0" showGuides="1">
      <p:cViewPr varScale="1">
        <p:scale>
          <a:sx n="95" d="100"/>
          <a:sy n="95" d="100"/>
        </p:scale>
        <p:origin x="67" y="26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2022/6/26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0899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48" y="1986926"/>
            <a:ext cx="6381610" cy="2057441"/>
          </a:xfrm>
        </p:spPr>
        <p:txBody>
          <a:bodyPr/>
          <a:lstStyle/>
          <a:p>
            <a:r>
              <a:rPr lang="en-US" dirty="0"/>
              <a:t>RMF(Recency, Frequency, Monetary)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762088" cy="760288"/>
          </a:xfrm>
        </p:spPr>
        <p:txBody>
          <a:bodyPr/>
          <a:lstStyle/>
          <a:p>
            <a:r>
              <a:rPr lang="en-IN" b="1" i="0" dirty="0">
                <a:solidFill>
                  <a:srgbClr val="333333"/>
                </a:solidFill>
                <a:effectLst/>
                <a:latin typeface="Inter var"/>
              </a:rPr>
              <a:t>Tidyquant Private Limited</a:t>
            </a:r>
            <a:endParaRPr lang="en-US" dirty="0"/>
          </a:p>
          <a:p>
            <a:r>
              <a:rPr lang="en-US" dirty="0"/>
              <a:t>Anubhav Anand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E5771-6B0F-10F1-D420-04977B14B573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7CA44-1B93-2612-7680-6C3369BCBC8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129F4-0FC9-90B4-B1E5-C206E9E9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1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A569D-1848-230B-2AB0-BA50BC95992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534C1-57E0-ECBC-A465-DB427E5A312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AD766-B898-85BA-886B-2F2134B5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4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90035-2635-24A7-4F98-3DA038FB085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3249-1288-2C81-69FE-C9F2AB51970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3B551-6142-2232-86DF-845F19CB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5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9677-B05E-A5F2-92DE-45477FC5A56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339E9-F7F1-CCE7-E6FE-13257D0C94F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14996-3B1E-E55D-ABEC-23A41F90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9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B73F6-A8CB-242D-60E3-3115B5E16F9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D397-FCA9-6795-1353-41C4F0F3CD9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CF2AC-E773-1631-4671-9BFCA275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3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DB4F-BC8F-3098-9C69-906A419F28D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6CD69-447F-7411-934E-47990D5AD03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7E2404-358D-5052-5936-844C2D688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5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FCC13-AD72-37D0-14FE-D87E26FE2580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C424F-0506-5392-0BDA-DBE748B3615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F00382-92B8-F779-F241-B8E8F1651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04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C1E36-1070-BEC5-186A-26C09531F69D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07531-61E9-09FA-BB4C-0F0F4EA8AEB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0D4A1-EB1C-5C0F-1A59-922F0A95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3869-4F54-49D4-3AD5-311D6008AB70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FB7C3-A6B0-76A2-6314-954D8A33319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00571-2D6D-2FB1-12C3-DF05DAEA2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A677-F983-05E2-7215-74C4CE7B6462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55DDB-2503-BD7B-7259-9C4E7F1E397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0F128-B229-E545-5EAE-144B1E57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1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32519" y="2794449"/>
            <a:ext cx="1913128" cy="1075689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RMF(Recency, Frequency, Monetary)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011C8-EE49-8FFD-8B23-D3433BF6E013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2DA67-4ED2-F72A-9098-5F491CDF2D8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738AA-1D0B-88B8-5915-B80859A7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3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19DD4-2CC3-11DF-E76F-67E587062C2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6B64C-F920-E8B1-E7BA-B75C7C4C255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133170-DD94-E614-2713-1D931CBE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1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3934-4A07-2183-483D-999C4EEC4F7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RMF(Recency, Frequency, Monetary)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736D1008-7B1E-7D89-EB33-06E6D420E684}"/>
              </a:ext>
            </a:extLst>
          </p:cNvPr>
          <p:cNvSpPr txBox="1">
            <a:spLocks/>
          </p:cNvSpPr>
          <p:nvPr/>
        </p:nvSpPr>
        <p:spPr>
          <a:xfrm>
            <a:off x="587829" y="1810838"/>
            <a:ext cx="4384264" cy="4090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DADCA619-AD98-11D7-4511-558174BEEACE}"/>
              </a:ext>
            </a:extLst>
          </p:cNvPr>
          <p:cNvSpPr txBox="1">
            <a:spLocks/>
          </p:cNvSpPr>
          <p:nvPr/>
        </p:nvSpPr>
        <p:spPr>
          <a:xfrm>
            <a:off x="200557" y="1999168"/>
            <a:ext cx="5189590" cy="1899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best customers, who bought most recently, most often, and heavy spenders, Reward these customers.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become early adopters of new products and will promote your brand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1F63C-B7F6-CFC6-3442-FF382B25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015" y="507076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3B08-7C94-1269-5E10-092D825ADA7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RMF(Recency, Frequency, Monetary)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7DCD8-1140-9D9A-D6D9-A53DE5B7C69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4A871A0E-739D-BCB6-3EAE-3F200C0FC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768096"/>
            <a:ext cx="10515600" cy="11154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Loyalists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1B07695D-DD91-9EC6-6411-FF989BF07F9A}"/>
              </a:ext>
            </a:extLst>
          </p:cNvPr>
          <p:cNvSpPr txBox="1">
            <a:spLocks/>
          </p:cNvSpPr>
          <p:nvPr/>
        </p:nvSpPr>
        <p:spPr>
          <a:xfrm>
            <a:off x="192536" y="2479468"/>
            <a:ext cx="5189590" cy="1899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Loyalists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your recent customer with average frequency and who spend a good amount.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Upsell them with memberships, loyalty programs, or recommend the related product to help them become your Champions.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387C6-0202-3861-FB59-73B5DE05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5813"/>
            <a:ext cx="5603495" cy="4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09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E335-1C49-B248-DA54-0AD773CCD91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A8778-30E0-CA7B-1C2B-1A78051876A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BF7AE4AE-4E9B-2304-90C8-DB8EE4E4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768096"/>
            <a:ext cx="10515600" cy="11154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43F9906C-B543-F759-B4E3-C49E192E05CD}"/>
              </a:ext>
            </a:extLst>
          </p:cNvPr>
          <p:cNvSpPr txBox="1">
            <a:spLocks/>
          </p:cNvSpPr>
          <p:nvPr/>
        </p:nvSpPr>
        <p:spPr>
          <a:xfrm>
            <a:off x="192536" y="2479468"/>
            <a:ext cx="5189590" cy="1899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have a high overall RFM score but are not frequent shoppers.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building relationships with these customers by providing onboarding support and a fantastic first-time user experience plus a special offer to increase their visits.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236C5-864B-3FC5-21B7-7CE75A1F7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432" y="1195137"/>
            <a:ext cx="6024776" cy="46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79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5F9B2-E4D8-874A-9EF5-20861412346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96490-375C-7230-7708-E925A104F2F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5B99A03-2D58-8785-8786-F881C8C9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768096"/>
            <a:ext cx="10515600" cy="11154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At-Risk Customers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9F3CA0EF-AE46-D4EE-2BE1-040974E9033D}"/>
              </a:ext>
            </a:extLst>
          </p:cNvPr>
          <p:cNvSpPr txBox="1">
            <a:spLocks/>
          </p:cNvSpPr>
          <p:nvPr/>
        </p:nvSpPr>
        <p:spPr>
          <a:xfrm>
            <a:off x="192536" y="2479468"/>
            <a:ext cx="5189590" cy="1899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Risk Customers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your customers who purchased often and spent big amounts, but haven’t purchased recently.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them personalized reactivation campaigns to reconnect. Offer renewals and helpful products to encourage another purchase.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0ABD6-DD81-1CCF-CD12-415DA11A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622" y="1718070"/>
            <a:ext cx="5757139" cy="346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66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5C12-3F49-4CA6-C507-8FD47901B64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EEF3-099C-FB3B-957B-C19113F36D9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BC015BB-2112-3B62-2FAB-79B50252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768096"/>
            <a:ext cx="10515600" cy="11154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Lose Them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74F637F9-76DB-EDDA-0C3F-5E9E0EF4852A}"/>
              </a:ext>
            </a:extLst>
          </p:cNvPr>
          <p:cNvSpPr txBox="1">
            <a:spLocks/>
          </p:cNvSpPr>
          <p:nvPr/>
        </p:nvSpPr>
        <p:spPr>
          <a:xfrm>
            <a:off x="192536" y="2479468"/>
            <a:ext cx="5189590" cy="1899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Can't Lose Them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customers who used to visit and purchase quite often but haven’t been visiting recently.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Bring them back with relevant promotions, win-back campaigns, and surveys to find out what went wrong and avoid losing them to a competitor.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8152F2-142A-FD26-D123-E809A55D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221" y="545430"/>
            <a:ext cx="5582653" cy="536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38B2-91B5-B773-E38E-7B0A64C9B1B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25375-E346-E03F-F7DA-AD9AE21C47E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CC7DE-D32F-7144-4D30-3FD691F6B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B6D5B-4892-2CF6-BCA0-87C668ADBDB3}"/>
              </a:ext>
            </a:extLst>
          </p:cNvPr>
          <p:cNvSpPr txBox="1"/>
          <p:nvPr/>
        </p:nvSpPr>
        <p:spPr>
          <a:xfrm flipH="1">
            <a:off x="3769894" y="59348"/>
            <a:ext cx="4295918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9600" b="1" i="1" dirty="0">
                <a:solidFill>
                  <a:srgbClr val="C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34491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402971"/>
            <a:ext cx="5117162" cy="156040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0557" y="1999167"/>
            <a:ext cx="4384264" cy="4090737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RMF(Recency, Frequency, and Monetary value) Analysis measures how recently, how often, and how much money a customer has given your brand.</a:t>
            </a:r>
          </a:p>
          <a:p>
            <a:pPr algn="just"/>
            <a:endParaRPr lang="en-US" dirty="0"/>
          </a:p>
          <a:p>
            <a:pPr algn="just"/>
            <a:r>
              <a:rPr lang="en-US" b="1" i="1" dirty="0"/>
              <a:t>Recency</a:t>
            </a:r>
          </a:p>
          <a:p>
            <a:pPr algn="just"/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freshness of the customer activity, be it purchases or visits.</a:t>
            </a:r>
          </a:p>
          <a:p>
            <a:pPr algn="just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frequency of the customer transactions or visits.</a:t>
            </a:r>
          </a:p>
          <a:p>
            <a:pPr algn="just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Monetary</a:t>
            </a:r>
          </a:p>
          <a:p>
            <a:pPr algn="just"/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intention of the customer to spend or purchasing power of the customer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RMF(Recency, Frequency, Monetary)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514" y="-347882"/>
            <a:ext cx="4441188" cy="2775857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45674" y="2911781"/>
            <a:ext cx="2643446" cy="164359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rfm help?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10" y="512959"/>
            <a:ext cx="5045662" cy="5783096"/>
          </a:xfrm>
          <a:blipFill>
            <a:blip r:embed="rId3"/>
            <a:stretch>
              <a:fillRect/>
            </a:stretch>
          </a:blipFill>
        </p:spPr>
      </p:pic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5EFFC1DA-4966-62A8-8171-A061A62F811D}"/>
              </a:ext>
            </a:extLst>
          </p:cNvPr>
          <p:cNvSpPr txBox="1">
            <a:spLocks/>
          </p:cNvSpPr>
          <p:nvPr/>
        </p:nvSpPr>
        <p:spPr>
          <a:xfrm>
            <a:off x="5991727" y="2037639"/>
            <a:ext cx="5702968" cy="4069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the best customer?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of the customer could contribute to the chum rate?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has the potential to become valuable customers?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696D0-5643-AFCA-8432-35A8021187E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BE8EC-211C-B7DD-0820-DEB8CFA3170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6B3453-0CAB-1F1B-BDD3-DEE48C84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C04E6-17C5-AEA0-B58F-608A342250F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9D6AD-DD51-B502-D587-9DB3136BF09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F4D7B-DB7C-E592-0509-6D9E76415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3"/>
            <a:ext cx="12192000" cy="67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1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1FF0D-7DD9-8659-5DB0-75E339FF245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C1C3-684B-80AC-561C-202E41DD8CE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42FBA-5008-06AF-C8D6-87A272B29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6C20D-348D-5D45-F6D0-659B8AE4ECE7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2FDBE-0F79-AE3B-FB5B-A0E61E26749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167CE-605A-ADD5-5083-398098F8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6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F6748-9ACC-B0F2-6F60-54A5183998D4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47FE1-7128-DD46-7D01-79F64175D7E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769AC-63C7-E1D4-DAAD-CDB307BB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0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4" id="{EE556241-7310-4B71-A48C-44A655A2F01F}" vid="{93D8CDD4-71B2-43D7-97CF-6069CD1ECA2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80A8E9-6195-435C-AB4C-4106A7440B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620A41D-348F-456E-87D5-E1602C908E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ADC96B-5B85-4A31-8A11-35EE697489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94</TotalTime>
  <Words>425</Words>
  <Application>Microsoft Office PowerPoint</Application>
  <PresentationFormat>Widescreen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等线</vt:lpstr>
      <vt:lpstr>Abadi</vt:lpstr>
      <vt:lpstr>Arial</vt:lpstr>
      <vt:lpstr>Calibri</vt:lpstr>
      <vt:lpstr>Inter var</vt:lpstr>
      <vt:lpstr>Posterama Text Black</vt:lpstr>
      <vt:lpstr>Posterama Text SemiBold</vt:lpstr>
      <vt:lpstr>Times New Roman</vt:lpstr>
      <vt:lpstr>Office 主题​​</vt:lpstr>
      <vt:lpstr>RMF(Recency, Frequency, Monetary)</vt:lpstr>
      <vt:lpstr>Agenda</vt:lpstr>
      <vt:lpstr>Introduction</vt:lpstr>
      <vt:lpstr>Primary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Champions</vt:lpstr>
      <vt:lpstr>Potential Loyalists</vt:lpstr>
      <vt:lpstr>New Customers</vt:lpstr>
      <vt:lpstr>At-Risk Customers</vt:lpstr>
      <vt:lpstr>Can’t Lose Them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RMF(Recency, Frequency, Monetary)</dc:title>
  <dc:creator>ANUBHAV</dc:creator>
  <cp:lastModifiedBy>ANUBHAV</cp:lastModifiedBy>
  <cp:revision>2</cp:revision>
  <dcterms:created xsi:type="dcterms:W3CDTF">2022-06-26T09:35:00Z</dcterms:created>
  <dcterms:modified xsi:type="dcterms:W3CDTF">2022-06-26T11:10:53Z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